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Montserrat"/>
      <p:regular r:id="rId25"/>
      <p:bold r:id="rId26"/>
      <p:italic r:id="rId27"/>
      <p:boldItalic r:id="rId28"/>
    </p:embeddedFont>
    <p:embeddedFont>
      <p:font typeface="Helvetica Neu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HelveticaNeue-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5c95974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5c95974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b5c959745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b5c959745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57d1e4ca3f59f06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7d1e4ca3f59f06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b5c959745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b5c959745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57d1e4ca3f59f067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7d1e4ca3f59f067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baaaac38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baaaac38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5c959745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5c959745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b5c959745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b5c959745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5c959745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b5c959745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b5c959745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b5c959745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b5c959745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b5c959745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b79bbea1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b79bbea1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Ash, volcanoes,  plants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b5c959745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b5c959745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b5c959745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b5c959745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b5c959745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b5c959745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b5c959745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b5c959745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b5c959745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b5c959745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5c959745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5c959745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b5c959745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b5c959745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youtube.com/watch?v=4YkisRgibv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0"/>
            <a:ext cx="8520600" cy="974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latin typeface="Montserrat"/>
                <a:ea typeface="Montserrat"/>
                <a:cs typeface="Montserrat"/>
                <a:sym typeface="Montserrat"/>
              </a:rPr>
              <a:t>‘Marks of Place’</a:t>
            </a:r>
            <a:endParaRPr i="1">
              <a:latin typeface="Montserrat"/>
              <a:ea typeface="Montserrat"/>
              <a:cs typeface="Montserrat"/>
              <a:sym typeface="Montserrat"/>
            </a:endParaRPr>
          </a:p>
        </p:txBody>
      </p:sp>
      <p:pic>
        <p:nvPicPr>
          <p:cNvPr id="55" name="Google Shape;55;p13"/>
          <p:cNvPicPr preferRelativeResize="0"/>
          <p:nvPr/>
        </p:nvPicPr>
        <p:blipFill>
          <a:blip r:embed="rId3">
            <a:alphaModFix/>
          </a:blip>
          <a:stretch>
            <a:fillRect/>
          </a:stretch>
        </p:blipFill>
        <p:spPr>
          <a:xfrm>
            <a:off x="470325" y="903475"/>
            <a:ext cx="4279925" cy="3870825"/>
          </a:xfrm>
          <a:prstGeom prst="rect">
            <a:avLst/>
          </a:prstGeom>
          <a:noFill/>
          <a:ln>
            <a:noFill/>
          </a:ln>
        </p:spPr>
      </p:pic>
      <p:pic>
        <p:nvPicPr>
          <p:cNvPr id="56" name="Google Shape;56;p13"/>
          <p:cNvPicPr preferRelativeResize="0"/>
          <p:nvPr/>
        </p:nvPicPr>
        <p:blipFill>
          <a:blip r:embed="rId4">
            <a:alphaModFix/>
          </a:blip>
          <a:stretch>
            <a:fillRect/>
          </a:stretch>
        </p:blipFill>
        <p:spPr>
          <a:xfrm>
            <a:off x="5272175" y="989725"/>
            <a:ext cx="2465550" cy="3698325"/>
          </a:xfrm>
          <a:prstGeom prst="rect">
            <a:avLst/>
          </a:prstGeom>
          <a:noFill/>
          <a:ln>
            <a:noFill/>
          </a:ln>
        </p:spPr>
      </p:pic>
      <p:sp>
        <p:nvSpPr>
          <p:cNvPr id="57" name="Google Shape;57;p13"/>
          <p:cNvSpPr txBox="1"/>
          <p:nvPr/>
        </p:nvSpPr>
        <p:spPr>
          <a:xfrm>
            <a:off x="623850" y="4685175"/>
            <a:ext cx="715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8" name="Google Shape;58;p13"/>
          <p:cNvSpPr txBox="1"/>
          <p:nvPr/>
        </p:nvSpPr>
        <p:spPr>
          <a:xfrm>
            <a:off x="744900" y="4700625"/>
            <a:ext cx="715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Si</a:t>
            </a:r>
            <a:r>
              <a:rPr lang="en">
                <a:latin typeface="Montserrat"/>
                <a:ea typeface="Montserrat"/>
                <a:cs typeface="Montserrat"/>
                <a:sym typeface="Montserrat"/>
              </a:rPr>
              <a:t>obhán McDonald                                                              Kate McElroy</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163250" y="341100"/>
            <a:ext cx="8520600" cy="74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ontserrat"/>
                <a:ea typeface="Montserrat"/>
                <a:cs typeface="Montserrat"/>
                <a:sym typeface="Montserrat"/>
              </a:rPr>
              <a:t>Sketchbooks</a:t>
            </a:r>
            <a:endParaRPr>
              <a:latin typeface="Montserrat"/>
              <a:ea typeface="Montserrat"/>
              <a:cs typeface="Montserrat"/>
              <a:sym typeface="Montserrat"/>
            </a:endParaRPr>
          </a:p>
        </p:txBody>
      </p:sp>
      <p:sp>
        <p:nvSpPr>
          <p:cNvPr id="113" name="Google Shape;113;p22"/>
          <p:cNvSpPr txBox="1"/>
          <p:nvPr/>
        </p:nvSpPr>
        <p:spPr>
          <a:xfrm>
            <a:off x="163250" y="1083600"/>
            <a:ext cx="38094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CCCCCC"/>
                </a:solidFill>
              </a:rPr>
              <a:t>Task 1: Make marks and colours with materials and media you find in your surroundings</a:t>
            </a:r>
            <a:endParaRPr sz="2100">
              <a:solidFill>
                <a:srgbClr val="CCCCCC"/>
              </a:solidFill>
            </a:endParaRPr>
          </a:p>
        </p:txBody>
      </p:sp>
      <p:pic>
        <p:nvPicPr>
          <p:cNvPr id="114" name="Google Shape;114;p22"/>
          <p:cNvPicPr preferRelativeResize="0"/>
          <p:nvPr/>
        </p:nvPicPr>
        <p:blipFill>
          <a:blip r:embed="rId3">
            <a:alphaModFix/>
          </a:blip>
          <a:stretch>
            <a:fillRect/>
          </a:stretch>
        </p:blipFill>
        <p:spPr>
          <a:xfrm>
            <a:off x="4322725" y="270838"/>
            <a:ext cx="3451375" cy="4601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idx="1" type="body"/>
          </p:nvPr>
        </p:nvSpPr>
        <p:spPr>
          <a:xfrm>
            <a:off x="397175" y="178125"/>
            <a:ext cx="4174800" cy="472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000">
                <a:solidFill>
                  <a:srgbClr val="CCCCCC"/>
                </a:solidFill>
              </a:rPr>
              <a:t>Task 2: Create a landscape using these materials and colours</a:t>
            </a:r>
            <a:endParaRPr i="1" sz="2000">
              <a:solidFill>
                <a:srgbClr val="CCCCCC"/>
              </a:solidFill>
            </a:endParaRPr>
          </a:p>
          <a:p>
            <a:pPr indent="0" lvl="0" marL="0" rtl="0" algn="l">
              <a:spcBef>
                <a:spcPts val="1600"/>
              </a:spcBef>
              <a:spcAft>
                <a:spcPts val="0"/>
              </a:spcAft>
              <a:buNone/>
            </a:pPr>
            <a:r>
              <a:rPr lang="en" sz="2000"/>
              <a:t>Example: </a:t>
            </a:r>
            <a:r>
              <a:rPr i="1" lang="en" sz="2000"/>
              <a:t>Spring inspired</a:t>
            </a:r>
            <a:endParaRPr b="1"/>
          </a:p>
          <a:p>
            <a:pPr indent="0" lvl="0" marL="0" rtl="0" algn="l">
              <a:spcBef>
                <a:spcPts val="1600"/>
              </a:spcBef>
              <a:spcAft>
                <a:spcPts val="0"/>
              </a:spcAft>
              <a:buNone/>
            </a:pPr>
            <a:r>
              <a:rPr b="1" lang="en"/>
              <a:t>Media:</a:t>
            </a:r>
            <a:endParaRPr b="1"/>
          </a:p>
          <a:p>
            <a:pPr indent="-342900" lvl="0" marL="457200" rtl="0" algn="l">
              <a:spcBef>
                <a:spcPts val="1600"/>
              </a:spcBef>
              <a:spcAft>
                <a:spcPts val="0"/>
              </a:spcAft>
              <a:buSzPts val="1800"/>
              <a:buChar char="●"/>
            </a:pPr>
            <a:r>
              <a:rPr lang="en"/>
              <a:t>Soil</a:t>
            </a:r>
            <a:endParaRPr/>
          </a:p>
          <a:p>
            <a:pPr indent="-342900" lvl="0" marL="457200" rtl="0" algn="l">
              <a:spcBef>
                <a:spcPts val="0"/>
              </a:spcBef>
              <a:spcAft>
                <a:spcPts val="0"/>
              </a:spcAft>
              <a:buSzPts val="1800"/>
              <a:buChar char="●"/>
            </a:pPr>
            <a:r>
              <a:rPr lang="en"/>
              <a:t>Twigs</a:t>
            </a:r>
            <a:endParaRPr/>
          </a:p>
          <a:p>
            <a:pPr indent="-342900" lvl="0" marL="457200" rtl="0" algn="l">
              <a:spcBef>
                <a:spcPts val="0"/>
              </a:spcBef>
              <a:spcAft>
                <a:spcPts val="0"/>
              </a:spcAft>
              <a:buSzPts val="1800"/>
              <a:buChar char="●"/>
            </a:pPr>
            <a:r>
              <a:rPr lang="en"/>
              <a:t>Leaves</a:t>
            </a:r>
            <a:endParaRPr/>
          </a:p>
          <a:p>
            <a:pPr indent="-342900" lvl="0" marL="457200" rtl="0" algn="l">
              <a:spcBef>
                <a:spcPts val="0"/>
              </a:spcBef>
              <a:spcAft>
                <a:spcPts val="0"/>
              </a:spcAft>
              <a:buSzPts val="1800"/>
              <a:buChar char="●"/>
            </a:pPr>
            <a:r>
              <a:rPr lang="en"/>
              <a:t>Daffodil </a:t>
            </a:r>
            <a:endParaRPr/>
          </a:p>
          <a:p>
            <a:pPr indent="-342900" lvl="0" marL="457200" rtl="0" algn="l">
              <a:spcBef>
                <a:spcPts val="0"/>
              </a:spcBef>
              <a:spcAft>
                <a:spcPts val="0"/>
              </a:spcAft>
              <a:buSzPts val="1800"/>
              <a:buChar char="●"/>
            </a:pPr>
            <a:r>
              <a:rPr lang="en"/>
              <a:t>Snowdrop</a:t>
            </a:r>
            <a:endParaRPr/>
          </a:p>
        </p:txBody>
      </p:sp>
      <p:pic>
        <p:nvPicPr>
          <p:cNvPr id="120" name="Google Shape;120;p23"/>
          <p:cNvPicPr preferRelativeResize="0"/>
          <p:nvPr/>
        </p:nvPicPr>
        <p:blipFill>
          <a:blip r:embed="rId3">
            <a:alphaModFix/>
          </a:blip>
          <a:stretch>
            <a:fillRect/>
          </a:stretch>
        </p:blipFill>
        <p:spPr>
          <a:xfrm>
            <a:off x="4724375" y="152400"/>
            <a:ext cx="3507711"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662926" y="268150"/>
            <a:ext cx="3457051" cy="4607201"/>
          </a:xfrm>
          <a:prstGeom prst="rect">
            <a:avLst/>
          </a:prstGeom>
          <a:noFill/>
          <a:ln>
            <a:noFill/>
          </a:ln>
        </p:spPr>
      </p:pic>
      <p:pic>
        <p:nvPicPr>
          <p:cNvPr id="126" name="Google Shape;126;p24"/>
          <p:cNvPicPr preferRelativeResize="0"/>
          <p:nvPr/>
        </p:nvPicPr>
        <p:blipFill>
          <a:blip r:embed="rId4">
            <a:alphaModFix/>
          </a:blip>
          <a:stretch>
            <a:fillRect/>
          </a:stretch>
        </p:blipFill>
        <p:spPr>
          <a:xfrm>
            <a:off x="4493475" y="1294400"/>
            <a:ext cx="3810000" cy="285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type="title"/>
          </p:nvPr>
        </p:nvSpPr>
        <p:spPr>
          <a:xfrm>
            <a:off x="311700" y="304800"/>
            <a:ext cx="8520600" cy="7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CCCCCC"/>
                </a:solidFill>
                <a:latin typeface="Montserrat"/>
                <a:ea typeface="Montserrat"/>
                <a:cs typeface="Montserrat"/>
                <a:sym typeface="Montserrat"/>
              </a:rPr>
              <a:t>Sketchbook - Task 3 - Collect materials and stick in</a:t>
            </a:r>
            <a:endParaRPr sz="2500">
              <a:solidFill>
                <a:srgbClr val="CCCCCC"/>
              </a:solidFill>
              <a:latin typeface="Montserrat"/>
              <a:ea typeface="Montserrat"/>
              <a:cs typeface="Montserrat"/>
              <a:sym typeface="Montserrat"/>
            </a:endParaRPr>
          </a:p>
        </p:txBody>
      </p:sp>
      <p:pic>
        <p:nvPicPr>
          <p:cNvPr id="132" name="Google Shape;132;p25"/>
          <p:cNvPicPr preferRelativeResize="0"/>
          <p:nvPr/>
        </p:nvPicPr>
        <p:blipFill rotWithShape="1">
          <a:blip r:embed="rId3">
            <a:alphaModFix/>
          </a:blip>
          <a:srcRect b="0" l="9107" r="0" t="0"/>
          <a:stretch/>
        </p:blipFill>
        <p:spPr>
          <a:xfrm>
            <a:off x="498759" y="1017600"/>
            <a:ext cx="4630498" cy="3820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4342650" y="146425"/>
            <a:ext cx="2358345" cy="4850653"/>
          </a:xfrm>
          <a:prstGeom prst="rect">
            <a:avLst/>
          </a:prstGeom>
          <a:noFill/>
          <a:ln>
            <a:noFill/>
          </a:ln>
        </p:spPr>
      </p:pic>
      <p:sp>
        <p:nvSpPr>
          <p:cNvPr id="138" name="Google Shape;138;p26"/>
          <p:cNvSpPr txBox="1"/>
          <p:nvPr/>
        </p:nvSpPr>
        <p:spPr>
          <a:xfrm>
            <a:off x="381950" y="305550"/>
            <a:ext cx="24699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CCCCCC"/>
                </a:solidFill>
              </a:rPr>
              <a:t>Task 4 </a:t>
            </a:r>
            <a:endParaRPr sz="1900">
              <a:solidFill>
                <a:srgbClr val="CCCCCC"/>
              </a:solidFill>
            </a:endParaRPr>
          </a:p>
          <a:p>
            <a:pPr indent="0" lvl="0" marL="0" rtl="0" algn="l">
              <a:spcBef>
                <a:spcPts val="0"/>
              </a:spcBef>
              <a:spcAft>
                <a:spcPts val="0"/>
              </a:spcAft>
              <a:buNone/>
            </a:pPr>
            <a:r>
              <a:rPr lang="en" sz="1900">
                <a:solidFill>
                  <a:srgbClr val="CCCCCC"/>
                </a:solidFill>
              </a:rPr>
              <a:t>Create a landscape using some of these materials</a:t>
            </a:r>
            <a:endParaRPr sz="1900">
              <a:solidFill>
                <a:srgbClr val="CCCC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txBox="1"/>
          <p:nvPr>
            <p:ph type="title"/>
          </p:nvPr>
        </p:nvSpPr>
        <p:spPr>
          <a:xfrm>
            <a:off x="311700" y="207825"/>
            <a:ext cx="8520600" cy="8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rPr>
              <a:t>‘Herbarium of breath’ Siobhan McDonald</a:t>
            </a:r>
            <a:endParaRPr>
              <a:solidFill>
                <a:srgbClr val="B7B7B7"/>
              </a:solidFill>
            </a:endParaRPr>
          </a:p>
        </p:txBody>
      </p:sp>
      <p:pic>
        <p:nvPicPr>
          <p:cNvPr id="144" name="Google Shape;144;p27"/>
          <p:cNvPicPr preferRelativeResize="0"/>
          <p:nvPr/>
        </p:nvPicPr>
        <p:blipFill>
          <a:blip r:embed="rId3">
            <a:alphaModFix/>
          </a:blip>
          <a:stretch>
            <a:fillRect/>
          </a:stretch>
        </p:blipFill>
        <p:spPr>
          <a:xfrm>
            <a:off x="311700" y="754275"/>
            <a:ext cx="6340250" cy="3251999"/>
          </a:xfrm>
          <a:prstGeom prst="rect">
            <a:avLst/>
          </a:prstGeom>
          <a:noFill/>
          <a:ln>
            <a:noFill/>
          </a:ln>
        </p:spPr>
      </p:pic>
      <p:sp>
        <p:nvSpPr>
          <p:cNvPr id="145" name="Google Shape;145;p27"/>
          <p:cNvSpPr txBox="1"/>
          <p:nvPr/>
        </p:nvSpPr>
        <p:spPr>
          <a:xfrm>
            <a:off x="7027750" y="598375"/>
            <a:ext cx="19734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Collected Ash </a:t>
            </a:r>
            <a:endParaRPr/>
          </a:p>
          <a:p>
            <a:pPr indent="0" lvl="0" marL="0" rtl="0" algn="l">
              <a:spcBef>
                <a:spcPts val="0"/>
              </a:spcBef>
              <a:spcAft>
                <a:spcPts val="0"/>
              </a:spcAft>
              <a:buNone/>
            </a:pPr>
            <a:r>
              <a:rPr lang="en">
                <a:solidFill>
                  <a:schemeClr val="dk1"/>
                </a:solidFill>
                <a:highlight>
                  <a:srgbClr val="FFFFFF"/>
                </a:highlight>
                <a:latin typeface="Calibri"/>
                <a:ea typeface="Calibri"/>
                <a:cs typeface="Calibri"/>
                <a:sym typeface="Calibri"/>
              </a:rPr>
              <a:t>and air particles from over Europe, silver, earth minerals and ancient plant fossils</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a:solidFill>
                  <a:schemeClr val="dk1"/>
                </a:solidFill>
                <a:highlight>
                  <a:srgbClr val="FFFFFF"/>
                </a:highlight>
                <a:latin typeface="Calibri"/>
                <a:ea typeface="Calibri"/>
                <a:cs typeface="Calibri"/>
                <a:sym typeface="Calibri"/>
              </a:rPr>
              <a:t>Ash is ground down to make a pigment</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a:solidFill>
                  <a:schemeClr val="dk1"/>
                </a:solidFill>
                <a:highlight>
                  <a:srgbClr val="FFFFFF"/>
                </a:highlight>
                <a:latin typeface="Calibri"/>
                <a:ea typeface="Calibri"/>
                <a:cs typeface="Calibri"/>
                <a:sym typeface="Calibri"/>
              </a:rPr>
              <a:t> The potential of volcanic ash as a carbon sink for atmospheric CO2 is currently under investigation and so the raw materials of the piece embody the idea of ash as a lung for the earth</a:t>
            </a:r>
            <a:endParaRPr>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8"/>
          <p:cNvPicPr preferRelativeResize="0"/>
          <p:nvPr/>
        </p:nvPicPr>
        <p:blipFill rotWithShape="1">
          <a:blip r:embed="rId3">
            <a:alphaModFix/>
          </a:blip>
          <a:srcRect b="25308" l="2257" r="40865" t="31213"/>
          <a:stretch/>
        </p:blipFill>
        <p:spPr>
          <a:xfrm>
            <a:off x="891700" y="664550"/>
            <a:ext cx="7702346" cy="4142923"/>
          </a:xfrm>
          <a:prstGeom prst="rect">
            <a:avLst/>
          </a:prstGeom>
          <a:noFill/>
          <a:ln>
            <a:noFill/>
          </a:ln>
        </p:spPr>
      </p:pic>
      <p:sp>
        <p:nvSpPr>
          <p:cNvPr id="151" name="Google Shape;151;p28"/>
          <p:cNvSpPr txBox="1"/>
          <p:nvPr/>
        </p:nvSpPr>
        <p:spPr>
          <a:xfrm>
            <a:off x="788325" y="116300"/>
            <a:ext cx="550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CCCCCC"/>
                </a:highlight>
                <a:latin typeface="Montserrat"/>
                <a:ea typeface="Montserrat"/>
                <a:cs typeface="Montserrat"/>
                <a:sym typeface="Montserrat"/>
              </a:rPr>
              <a:t>‘Herbarium of Breath’</a:t>
            </a:r>
            <a:endParaRPr>
              <a:highlight>
                <a:srgbClr val="CCCCCC"/>
              </a:highlight>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9"/>
          <p:cNvSpPr txBox="1"/>
          <p:nvPr>
            <p:ph type="title"/>
          </p:nvPr>
        </p:nvSpPr>
        <p:spPr>
          <a:xfrm>
            <a:off x="311700" y="129225"/>
            <a:ext cx="8520600" cy="51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latin typeface="Montserrat"/>
                <a:ea typeface="Montserrat"/>
                <a:cs typeface="Montserrat"/>
                <a:sym typeface="Montserrat"/>
              </a:rPr>
              <a:t>Sketchbook Ideas - Exploration </a:t>
            </a:r>
            <a:endParaRPr>
              <a:solidFill>
                <a:srgbClr val="999999"/>
              </a:solidFill>
              <a:latin typeface="Montserrat"/>
              <a:ea typeface="Montserrat"/>
              <a:cs typeface="Montserrat"/>
              <a:sym typeface="Montserrat"/>
            </a:endParaRPr>
          </a:p>
        </p:txBody>
      </p:sp>
      <p:pic>
        <p:nvPicPr>
          <p:cNvPr id="157" name="Google Shape;157;p29"/>
          <p:cNvPicPr preferRelativeResize="0"/>
          <p:nvPr/>
        </p:nvPicPr>
        <p:blipFill rotWithShape="1">
          <a:blip r:embed="rId3">
            <a:alphaModFix/>
          </a:blip>
          <a:srcRect b="0" l="20354" r="11525" t="0"/>
          <a:stretch/>
        </p:blipFill>
        <p:spPr>
          <a:xfrm>
            <a:off x="311700" y="705938"/>
            <a:ext cx="8392724" cy="3907724"/>
          </a:xfrm>
          <a:prstGeom prst="rect">
            <a:avLst/>
          </a:prstGeom>
          <a:noFill/>
          <a:ln>
            <a:noFill/>
          </a:ln>
        </p:spPr>
      </p:pic>
      <p:sp>
        <p:nvSpPr>
          <p:cNvPr id="158" name="Google Shape;158;p29"/>
          <p:cNvSpPr txBox="1"/>
          <p:nvPr/>
        </p:nvSpPr>
        <p:spPr>
          <a:xfrm>
            <a:off x="387700" y="4613650"/>
            <a:ext cx="44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‘The Sound of trees’</a:t>
            </a:r>
            <a:endParaRPr>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idx="1" type="body"/>
          </p:nvPr>
        </p:nvSpPr>
        <p:spPr>
          <a:xfrm>
            <a:off x="311700" y="1152475"/>
            <a:ext cx="2027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‘History of Breath 11’</a:t>
            </a:r>
            <a:endParaRPr>
              <a:solidFill>
                <a:srgbClr val="CCCCCC"/>
              </a:solidFill>
            </a:endParaRPr>
          </a:p>
          <a:p>
            <a:pPr indent="0" lvl="0" marL="0" rtl="0" algn="l">
              <a:spcBef>
                <a:spcPts val="1600"/>
              </a:spcBef>
              <a:spcAft>
                <a:spcPts val="1600"/>
              </a:spcAft>
              <a:buNone/>
            </a:pPr>
            <a:r>
              <a:t/>
            </a:r>
            <a:endParaRPr/>
          </a:p>
        </p:txBody>
      </p:sp>
      <p:pic>
        <p:nvPicPr>
          <p:cNvPr id="164" name="Google Shape;164;p30"/>
          <p:cNvPicPr preferRelativeResize="0"/>
          <p:nvPr/>
        </p:nvPicPr>
        <p:blipFill rotWithShape="1">
          <a:blip r:embed="rId3">
            <a:alphaModFix/>
          </a:blip>
          <a:srcRect b="23618" l="15181" r="19578" t="13313"/>
          <a:stretch/>
        </p:blipFill>
        <p:spPr>
          <a:xfrm>
            <a:off x="2741100" y="219700"/>
            <a:ext cx="4534752" cy="4825106"/>
          </a:xfrm>
          <a:prstGeom prst="rect">
            <a:avLst/>
          </a:prstGeom>
          <a:noFill/>
          <a:ln>
            <a:noFill/>
          </a:ln>
        </p:spPr>
      </p:pic>
      <p:sp>
        <p:nvSpPr>
          <p:cNvPr id="165" name="Google Shape;165;p30"/>
          <p:cNvSpPr txBox="1"/>
          <p:nvPr/>
        </p:nvSpPr>
        <p:spPr>
          <a:xfrm>
            <a:off x="9162675" y="1628350"/>
            <a:ext cx="7340400" cy="8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1"/>
          <p:cNvPicPr preferRelativeResize="0"/>
          <p:nvPr/>
        </p:nvPicPr>
        <p:blipFill>
          <a:blip r:embed="rId3">
            <a:alphaModFix/>
          </a:blip>
          <a:stretch>
            <a:fillRect/>
          </a:stretch>
        </p:blipFill>
        <p:spPr>
          <a:xfrm>
            <a:off x="2642265" y="0"/>
            <a:ext cx="3859471"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537175" y="297800"/>
            <a:ext cx="8295000" cy="96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000">
                <a:latin typeface="Montserrat"/>
                <a:ea typeface="Montserrat"/>
                <a:cs typeface="Montserrat"/>
                <a:sym typeface="Montserrat"/>
              </a:rPr>
              <a:t>Siobhain McDonald - Currently exhibiting in Uillinn</a:t>
            </a:r>
            <a:endParaRPr i="1" sz="2000">
              <a:latin typeface="Montserrat"/>
              <a:ea typeface="Montserrat"/>
              <a:cs typeface="Montserrat"/>
              <a:sym typeface="Montserrat"/>
            </a:endParaRPr>
          </a:p>
          <a:p>
            <a:pPr indent="0" lvl="0" marL="0" rtl="0" algn="l">
              <a:spcBef>
                <a:spcPts val="0"/>
              </a:spcBef>
              <a:spcAft>
                <a:spcPts val="0"/>
              </a:spcAft>
              <a:buNone/>
            </a:pPr>
            <a:r>
              <a:rPr i="1" lang="en" sz="2000">
                <a:latin typeface="Montserrat"/>
                <a:ea typeface="Montserrat"/>
                <a:cs typeface="Montserrat"/>
                <a:sym typeface="Montserrat"/>
              </a:rPr>
              <a:t>‘Traces of Air’    </a:t>
            </a:r>
            <a:endParaRPr sz="2000">
              <a:latin typeface="Montserrat"/>
              <a:ea typeface="Montserrat"/>
              <a:cs typeface="Montserrat"/>
              <a:sym typeface="Montserrat"/>
            </a:endParaRPr>
          </a:p>
        </p:txBody>
      </p:sp>
      <p:sp>
        <p:nvSpPr>
          <p:cNvPr id="64" name="Google Shape;64;p14"/>
          <p:cNvSpPr txBox="1"/>
          <p:nvPr>
            <p:ph idx="1" type="body"/>
          </p:nvPr>
        </p:nvSpPr>
        <p:spPr>
          <a:xfrm>
            <a:off x="469550" y="1527775"/>
            <a:ext cx="8165100" cy="304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 often combines art with scientific knowledge. </a:t>
            </a:r>
            <a:endParaRPr/>
          </a:p>
          <a:p>
            <a:pPr indent="0" lvl="0" marL="0" rtl="0" algn="l">
              <a:spcBef>
                <a:spcPts val="1600"/>
              </a:spcBef>
              <a:spcAft>
                <a:spcPts val="0"/>
              </a:spcAft>
              <a:buNone/>
            </a:pPr>
            <a:r>
              <a:rPr lang="en"/>
              <a:t> To hear her talk about her work with Trinity College: </a:t>
            </a:r>
            <a:r>
              <a:rPr lang="en" u="sng">
                <a:solidFill>
                  <a:schemeClr val="hlink"/>
                </a:solidFill>
                <a:latin typeface="Montserrat"/>
                <a:ea typeface="Montserrat"/>
                <a:cs typeface="Montserrat"/>
                <a:sym typeface="Montserrat"/>
                <a:hlinkClick r:id="rId3"/>
              </a:rPr>
              <a:t>Siobhan McDonald</a:t>
            </a:r>
            <a:endParaRPr sz="1400"/>
          </a:p>
          <a:p>
            <a:pPr indent="0" lvl="0" marL="0" rtl="0" algn="l">
              <a:spcBef>
                <a:spcPts val="1600"/>
              </a:spcBef>
              <a:spcAft>
                <a:spcPts val="0"/>
              </a:spcAft>
              <a:buNone/>
            </a:pPr>
            <a:r>
              <a:rPr lang="en"/>
              <a:t>Name 1 thing that feature in her artwork that suck out carbon from the atmosphere?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subTitle"/>
          </p:nvPr>
        </p:nvSpPr>
        <p:spPr>
          <a:xfrm>
            <a:off x="311700" y="74200"/>
            <a:ext cx="8520600" cy="5069400"/>
          </a:xfrm>
          <a:prstGeom prst="rect">
            <a:avLst/>
          </a:prstGeom>
        </p:spPr>
        <p:txBody>
          <a:bodyPr anchorCtr="0" anchor="t" bIns="91425" lIns="91425" spcFirstLastPara="1" rIns="91425" wrap="square" tIns="91425">
            <a:noAutofit/>
          </a:bodyPr>
          <a:lstStyle/>
          <a:p>
            <a:pPr indent="0" lvl="0" marL="0" rtl="0" algn="l">
              <a:spcBef>
                <a:spcPts val="1125"/>
              </a:spcBef>
              <a:spcAft>
                <a:spcPts val="0"/>
              </a:spcAft>
              <a:buClr>
                <a:schemeClr val="dk1"/>
              </a:buClr>
              <a:buSzPts val="1100"/>
              <a:buFont typeface="Arial"/>
              <a:buNone/>
            </a:pPr>
            <a:r>
              <a:rPr lang="en" sz="1150">
                <a:solidFill>
                  <a:schemeClr val="dk1"/>
                </a:solidFill>
                <a:latin typeface="Calibri"/>
                <a:ea typeface="Calibri"/>
                <a:cs typeface="Calibri"/>
                <a:sym typeface="Calibri"/>
              </a:rPr>
              <a:t>Siobhán McDonald is Artist in Residence at the School of Natural Sciences, Trinity College Dublin (2020-2023), working with world-leading research facilities such as The European Space Agency (ESA) and The JRC European Commission to </a:t>
            </a:r>
            <a:r>
              <a:rPr b="1" lang="en" sz="1150">
                <a:solidFill>
                  <a:schemeClr val="dk1"/>
                </a:solidFill>
                <a:latin typeface="Calibri"/>
                <a:ea typeface="Calibri"/>
                <a:cs typeface="Calibri"/>
                <a:sym typeface="Calibri"/>
              </a:rPr>
              <a:t>explore ecological concerns.</a:t>
            </a:r>
            <a:r>
              <a:rPr lang="en" sz="1150">
                <a:solidFill>
                  <a:schemeClr val="dk1"/>
                </a:solidFill>
                <a:latin typeface="Calibri"/>
                <a:ea typeface="Calibri"/>
                <a:cs typeface="Calibri"/>
                <a:sym typeface="Calibri"/>
              </a:rPr>
              <a:t> Across research labs, she pursues knowledge to ask </a:t>
            </a:r>
            <a:r>
              <a:rPr b="1" lang="en" sz="1150">
                <a:solidFill>
                  <a:schemeClr val="dk1"/>
                </a:solidFill>
                <a:latin typeface="Calibri"/>
                <a:ea typeface="Calibri"/>
                <a:cs typeface="Calibri"/>
                <a:sym typeface="Calibri"/>
              </a:rPr>
              <a:t>questions about the structure and history of the earth, </a:t>
            </a:r>
            <a:r>
              <a:rPr lang="en" sz="1150">
                <a:solidFill>
                  <a:schemeClr val="dk1"/>
                </a:solidFill>
                <a:latin typeface="Calibri"/>
                <a:ea typeface="Calibri"/>
                <a:cs typeface="Calibri"/>
                <a:sym typeface="Calibri"/>
              </a:rPr>
              <a:t>exploring the Anthropocene and the recent </a:t>
            </a:r>
            <a:r>
              <a:rPr b="1" lang="en" sz="1150">
                <a:solidFill>
                  <a:schemeClr val="dk1"/>
                </a:solidFill>
                <a:latin typeface="Calibri"/>
                <a:ea typeface="Calibri"/>
                <a:cs typeface="Calibri"/>
                <a:sym typeface="Calibri"/>
              </a:rPr>
              <a:t>consequences of human’s treatment of nature. </a:t>
            </a:r>
            <a:endParaRPr b="1" sz="1150">
              <a:solidFill>
                <a:schemeClr val="dk1"/>
              </a:solidFill>
              <a:latin typeface="Calibri"/>
              <a:ea typeface="Calibri"/>
              <a:cs typeface="Calibri"/>
              <a:sym typeface="Calibri"/>
            </a:endParaRPr>
          </a:p>
          <a:p>
            <a:pPr indent="0" lvl="0" marL="0" rtl="0" algn="l">
              <a:spcBef>
                <a:spcPts val="1400"/>
              </a:spcBef>
              <a:spcAft>
                <a:spcPts val="0"/>
              </a:spcAft>
              <a:buClr>
                <a:schemeClr val="dk1"/>
              </a:buClr>
              <a:buSzPts val="1100"/>
              <a:buFont typeface="Arial"/>
              <a:buNone/>
            </a:pPr>
            <a:r>
              <a:rPr b="1" lang="en" sz="1150">
                <a:solidFill>
                  <a:schemeClr val="dk1"/>
                </a:solidFill>
                <a:latin typeface="Calibri"/>
                <a:ea typeface="Calibri"/>
                <a:cs typeface="Calibri"/>
                <a:sym typeface="Calibri"/>
              </a:rPr>
              <a:t>Siobhán McDonald </a:t>
            </a:r>
            <a:r>
              <a:rPr b="1" i="1" lang="en" sz="1150">
                <a:solidFill>
                  <a:schemeClr val="dk1"/>
                </a:solidFill>
                <a:latin typeface="Calibri"/>
                <a:ea typeface="Calibri"/>
                <a:cs typeface="Calibri"/>
                <a:sym typeface="Calibri"/>
              </a:rPr>
              <a:t>Traces of Air</a:t>
            </a:r>
            <a:br>
              <a:rPr lang="en" sz="1150">
                <a:solidFill>
                  <a:schemeClr val="dk1"/>
                </a:solidFill>
                <a:latin typeface="Calibri"/>
                <a:ea typeface="Calibri"/>
                <a:cs typeface="Calibri"/>
                <a:sym typeface="Calibri"/>
              </a:rPr>
            </a:br>
            <a:r>
              <a:rPr lang="en" sz="1150">
                <a:solidFill>
                  <a:schemeClr val="dk1"/>
                </a:solidFill>
                <a:latin typeface="Calibri"/>
                <a:ea typeface="Calibri"/>
                <a:cs typeface="Calibri"/>
                <a:sym typeface="Calibri"/>
              </a:rPr>
              <a:t>9 January to 20 February 2021, Uillinn West Cork Art’s Centre</a:t>
            </a:r>
            <a:endParaRPr b="1" sz="1150">
              <a:solidFill>
                <a:schemeClr val="dk1"/>
              </a:solidFill>
              <a:latin typeface="Calibri"/>
              <a:ea typeface="Calibri"/>
              <a:cs typeface="Calibri"/>
              <a:sym typeface="Calibri"/>
            </a:endParaRPr>
          </a:p>
          <a:p>
            <a:pPr indent="0" lvl="0" marL="0" rtl="0" algn="l">
              <a:spcBef>
                <a:spcPts val="1400"/>
              </a:spcBef>
              <a:spcAft>
                <a:spcPts val="0"/>
              </a:spcAft>
              <a:buClr>
                <a:schemeClr val="dk1"/>
              </a:buClr>
              <a:buSzPts val="1100"/>
              <a:buFont typeface="Arial"/>
              <a:buNone/>
            </a:pPr>
            <a:r>
              <a:rPr lang="en" sz="1150">
                <a:solidFill>
                  <a:schemeClr val="dk1"/>
                </a:solidFill>
                <a:latin typeface="Calibri"/>
                <a:ea typeface="Calibri"/>
                <a:cs typeface="Calibri"/>
                <a:sym typeface="Calibri"/>
              </a:rPr>
              <a:t>Siobhán McDonald's work draws attention to topics dealing with air, breath and atmospheric elements, combining scientific knowledge into her art in a poetic and thoughtful manner. </a:t>
            </a:r>
            <a:endParaRPr sz="1150">
              <a:solidFill>
                <a:schemeClr val="dk1"/>
              </a:solidFill>
              <a:latin typeface="Calibri"/>
              <a:ea typeface="Calibri"/>
              <a:cs typeface="Calibri"/>
              <a:sym typeface="Calibri"/>
            </a:endParaRPr>
          </a:p>
          <a:p>
            <a:pPr indent="0" lvl="0" marL="0" rtl="0" algn="l">
              <a:spcBef>
                <a:spcPts val="1125"/>
              </a:spcBef>
              <a:spcAft>
                <a:spcPts val="0"/>
              </a:spcAft>
              <a:buClr>
                <a:schemeClr val="dk1"/>
              </a:buClr>
              <a:buSzPts val="1100"/>
              <a:buFont typeface="Arial"/>
              <a:buNone/>
            </a:pPr>
            <a:r>
              <a:rPr i="1" lang="en" sz="1150">
                <a:solidFill>
                  <a:schemeClr val="dk1"/>
                </a:solidFill>
                <a:latin typeface="Calibri"/>
                <a:ea typeface="Calibri"/>
                <a:cs typeface="Calibri"/>
                <a:sym typeface="Calibri"/>
              </a:rPr>
              <a:t>Traces of Air</a:t>
            </a:r>
            <a:r>
              <a:rPr lang="en" sz="1150">
                <a:solidFill>
                  <a:schemeClr val="dk1"/>
                </a:solidFill>
                <a:latin typeface="Calibri"/>
                <a:ea typeface="Calibri"/>
                <a:cs typeface="Calibri"/>
                <a:sym typeface="Calibri"/>
              </a:rPr>
              <a:t> at Uillinn: West Cork Arts Centre will include new and recent work with plants, roots and charcoal as well as paintings depicting the changing light recorded in forests made earlier this year. Some of these paintings seek to capture the innate environment-sensing capacity of plants, trees and underground networks as witnesses of history. They hold an embodied memory of time, reminding us of how time and memory shift.</a:t>
            </a:r>
            <a:endParaRPr sz="1150">
              <a:solidFill>
                <a:schemeClr val="dk1"/>
              </a:solidFill>
              <a:latin typeface="Calibri"/>
              <a:ea typeface="Calibri"/>
              <a:cs typeface="Calibri"/>
              <a:sym typeface="Calibri"/>
            </a:endParaRPr>
          </a:p>
          <a:p>
            <a:pPr indent="0" lvl="0" marL="0" rtl="0" algn="l">
              <a:spcBef>
                <a:spcPts val="1125"/>
              </a:spcBef>
              <a:spcAft>
                <a:spcPts val="0"/>
              </a:spcAft>
              <a:buClr>
                <a:schemeClr val="dk1"/>
              </a:buClr>
              <a:buSzPts val="1100"/>
              <a:buFont typeface="Arial"/>
              <a:buNone/>
            </a:pPr>
            <a:r>
              <a:rPr lang="en" sz="1150">
                <a:solidFill>
                  <a:schemeClr val="dk1"/>
                </a:solidFill>
                <a:latin typeface="Calibri"/>
                <a:ea typeface="Calibri"/>
                <a:cs typeface="Calibri"/>
                <a:sym typeface="Calibri"/>
              </a:rPr>
              <a:t>This series is very much a work in progress and explores peatlands in Ireland and the idea that everything is connected, by substance, form and history. These ancient landscapes of varied and unique plants that have accumulated over many millions of years.</a:t>
            </a:r>
            <a:endParaRPr sz="1150">
              <a:solidFill>
                <a:schemeClr val="dk1"/>
              </a:solidFill>
              <a:latin typeface="Calibri"/>
              <a:ea typeface="Calibri"/>
              <a:cs typeface="Calibri"/>
              <a:sym typeface="Calibri"/>
            </a:endParaRPr>
          </a:p>
          <a:p>
            <a:pPr indent="0" lvl="0" marL="0" rtl="0" algn="l">
              <a:spcBef>
                <a:spcPts val="1125"/>
              </a:spcBef>
              <a:spcAft>
                <a:spcPts val="0"/>
              </a:spcAft>
              <a:buClr>
                <a:schemeClr val="dk1"/>
              </a:buClr>
              <a:buSzPts val="1100"/>
              <a:buFont typeface="Arial"/>
              <a:buNone/>
            </a:pPr>
            <a:r>
              <a:rPr b="1" lang="en" sz="1150">
                <a:solidFill>
                  <a:schemeClr val="dk1"/>
                </a:solidFill>
                <a:latin typeface="Calibri"/>
                <a:ea typeface="Calibri"/>
                <a:cs typeface="Calibri"/>
                <a:sym typeface="Calibri"/>
              </a:rPr>
              <a:t>Key Words </a:t>
            </a:r>
            <a:endParaRPr b="1" sz="1150">
              <a:solidFill>
                <a:schemeClr val="dk1"/>
              </a:solidFill>
              <a:latin typeface="Calibri"/>
              <a:ea typeface="Calibri"/>
              <a:cs typeface="Calibri"/>
              <a:sym typeface="Calibri"/>
            </a:endParaRPr>
          </a:p>
          <a:p>
            <a:pPr indent="0" lvl="0" marL="0" rtl="0" algn="l">
              <a:spcBef>
                <a:spcPts val="1125"/>
              </a:spcBef>
              <a:spcAft>
                <a:spcPts val="0"/>
              </a:spcAft>
              <a:buClr>
                <a:schemeClr val="dk1"/>
              </a:buClr>
              <a:buSzPts val="1100"/>
              <a:buFont typeface="Arial"/>
              <a:buNone/>
            </a:pPr>
            <a:r>
              <a:rPr b="1" lang="en" sz="1150">
                <a:solidFill>
                  <a:schemeClr val="dk1"/>
                </a:solidFill>
                <a:latin typeface="Calibri"/>
                <a:ea typeface="Calibri"/>
                <a:cs typeface="Calibri"/>
                <a:sym typeface="Calibri"/>
              </a:rPr>
              <a:t>Anthropocene </a:t>
            </a:r>
            <a:r>
              <a:rPr lang="en" sz="1150">
                <a:solidFill>
                  <a:schemeClr val="dk1"/>
                </a:solidFill>
                <a:latin typeface="Calibri"/>
                <a:ea typeface="Calibri"/>
                <a:cs typeface="Calibri"/>
                <a:sym typeface="Calibri"/>
              </a:rPr>
              <a:t>– </a:t>
            </a:r>
            <a:r>
              <a:rPr lang="en" sz="1200">
                <a:solidFill>
                  <a:schemeClr val="dk1"/>
                </a:solidFill>
                <a:highlight>
                  <a:srgbClr val="FFFFFF"/>
                </a:highlight>
                <a:latin typeface="Helvetica Neue"/>
                <a:ea typeface="Helvetica Neue"/>
                <a:cs typeface="Helvetica Neue"/>
                <a:sym typeface="Helvetica Neue"/>
              </a:rPr>
              <a:t>Is a term used to describe the most recent period in history when human’s started to have a significant impact on the planet’s climate and ecosystems.</a:t>
            </a:r>
            <a:endParaRPr sz="1200">
              <a:solidFill>
                <a:schemeClr val="dk1"/>
              </a:solidFill>
              <a:highlight>
                <a:srgbClr val="FFFFFF"/>
              </a:highlight>
              <a:latin typeface="Helvetica Neue"/>
              <a:ea typeface="Helvetica Neue"/>
              <a:cs typeface="Helvetica Neue"/>
              <a:sym typeface="Helvetica Neue"/>
            </a:endParaRPr>
          </a:p>
          <a:p>
            <a:pPr indent="0" lvl="0" marL="0" rtl="0" algn="ctr">
              <a:spcBef>
                <a:spcPts val="1125"/>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idx="1" type="subTitle"/>
          </p:nvPr>
        </p:nvSpPr>
        <p:spPr>
          <a:xfrm>
            <a:off x="-729300" y="4735275"/>
            <a:ext cx="6639600" cy="34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Montserrat"/>
                <a:ea typeface="Montserrat"/>
                <a:cs typeface="Montserrat"/>
                <a:sym typeface="Montserrat"/>
              </a:rPr>
              <a:t>From the series ‘The Sound of trees’</a:t>
            </a:r>
            <a:endParaRPr sz="1500">
              <a:latin typeface="Montserrat"/>
              <a:ea typeface="Montserrat"/>
              <a:cs typeface="Montserrat"/>
              <a:sym typeface="Montserrat"/>
            </a:endParaRPr>
          </a:p>
        </p:txBody>
      </p:sp>
      <p:pic>
        <p:nvPicPr>
          <p:cNvPr id="75" name="Google Shape;75;p16"/>
          <p:cNvPicPr preferRelativeResize="0"/>
          <p:nvPr/>
        </p:nvPicPr>
        <p:blipFill>
          <a:blip r:embed="rId3">
            <a:alphaModFix/>
          </a:blip>
          <a:stretch>
            <a:fillRect/>
          </a:stretch>
        </p:blipFill>
        <p:spPr>
          <a:xfrm>
            <a:off x="815250" y="89475"/>
            <a:ext cx="6136055" cy="4645800"/>
          </a:xfrm>
          <a:prstGeom prst="rect">
            <a:avLst/>
          </a:prstGeom>
          <a:noFill/>
          <a:ln>
            <a:noFill/>
          </a:ln>
        </p:spPr>
      </p:pic>
      <p:sp>
        <p:nvSpPr>
          <p:cNvPr id="76" name="Google Shape;76;p16"/>
          <p:cNvSpPr txBox="1"/>
          <p:nvPr/>
        </p:nvSpPr>
        <p:spPr>
          <a:xfrm>
            <a:off x="6810850" y="203700"/>
            <a:ext cx="23331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Capture the innate </a:t>
            </a:r>
            <a:r>
              <a:rPr b="1" lang="en">
                <a:solidFill>
                  <a:schemeClr val="dk1"/>
                </a:solidFill>
                <a:highlight>
                  <a:srgbClr val="FFFFFF"/>
                </a:highlight>
                <a:latin typeface="Calibri"/>
                <a:ea typeface="Calibri"/>
                <a:cs typeface="Calibri"/>
                <a:sym typeface="Calibri"/>
              </a:rPr>
              <a:t>environment-sensing capacity </a:t>
            </a:r>
            <a:r>
              <a:rPr lang="en">
                <a:solidFill>
                  <a:schemeClr val="dk1"/>
                </a:solidFill>
                <a:highlight>
                  <a:srgbClr val="FFFFFF"/>
                </a:highlight>
                <a:latin typeface="Calibri"/>
                <a:ea typeface="Calibri"/>
                <a:cs typeface="Calibri"/>
                <a:sym typeface="Calibri"/>
              </a:rPr>
              <a:t>of plants, trees and underground networks as witnesses of history.</a:t>
            </a:r>
            <a:endParaRPr>
              <a:solidFill>
                <a:schemeClr val="dk1"/>
              </a:solidFill>
              <a:highlight>
                <a:srgbClr val="FFFFFF"/>
              </a:highlight>
              <a:latin typeface="Calibri"/>
              <a:ea typeface="Calibri"/>
              <a:cs typeface="Calibri"/>
              <a:sym typeface="Calibri"/>
            </a:endParaRPr>
          </a:p>
          <a:p>
            <a:pPr indent="0" lvl="0" marL="45720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 They hold an </a:t>
            </a:r>
            <a:r>
              <a:rPr b="1" lang="en">
                <a:solidFill>
                  <a:schemeClr val="dk1"/>
                </a:solidFill>
                <a:highlight>
                  <a:srgbClr val="FFFFFF"/>
                </a:highlight>
                <a:latin typeface="Calibri"/>
                <a:ea typeface="Calibri"/>
                <a:cs typeface="Calibri"/>
                <a:sym typeface="Calibri"/>
              </a:rPr>
              <a:t>embodied memory </a:t>
            </a:r>
            <a:r>
              <a:rPr lang="en">
                <a:solidFill>
                  <a:schemeClr val="dk1"/>
                </a:solidFill>
                <a:highlight>
                  <a:srgbClr val="FFFFFF"/>
                </a:highlight>
                <a:latin typeface="Calibri"/>
                <a:ea typeface="Calibri"/>
                <a:cs typeface="Calibri"/>
                <a:sym typeface="Calibri"/>
              </a:rPr>
              <a:t>of time.</a:t>
            </a:r>
            <a:endParaRPr>
              <a:solidFill>
                <a:schemeClr val="dk1"/>
              </a:solidFill>
              <a:highlight>
                <a:srgbClr val="FFFFFF"/>
              </a:highlight>
              <a:latin typeface="Calibri"/>
              <a:ea typeface="Calibri"/>
              <a:cs typeface="Calibri"/>
              <a:sym typeface="Calibri"/>
            </a:endParaRPr>
          </a:p>
          <a:p>
            <a:pPr indent="0" lvl="0" marL="45720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b="1" lang="en">
                <a:solidFill>
                  <a:schemeClr val="dk1"/>
                </a:solidFill>
                <a:highlight>
                  <a:srgbClr val="FFFFFF"/>
                </a:highlight>
                <a:latin typeface="Calibri"/>
                <a:ea typeface="Calibri"/>
                <a:cs typeface="Calibri"/>
                <a:sym typeface="Calibri"/>
              </a:rPr>
              <a:t>Everything is connected</a:t>
            </a:r>
            <a:r>
              <a:rPr lang="en">
                <a:solidFill>
                  <a:schemeClr val="dk1"/>
                </a:solidFill>
                <a:highlight>
                  <a:srgbClr val="FFFFFF"/>
                </a:highlight>
                <a:latin typeface="Calibri"/>
                <a:ea typeface="Calibri"/>
                <a:cs typeface="Calibri"/>
                <a:sym typeface="Calibri"/>
              </a:rPr>
              <a:t> by substance, form and history.</a:t>
            </a:r>
            <a:endParaRPr>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idx="1" type="body"/>
          </p:nvPr>
        </p:nvSpPr>
        <p:spPr>
          <a:xfrm>
            <a:off x="311700" y="1152475"/>
            <a:ext cx="1665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‘Silent Witness’</a:t>
            </a:r>
            <a:endParaRPr/>
          </a:p>
        </p:txBody>
      </p:sp>
      <p:pic>
        <p:nvPicPr>
          <p:cNvPr id="82" name="Google Shape;82;p17"/>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1502325" y="174825"/>
            <a:ext cx="5993150" cy="3377244"/>
          </a:xfrm>
          <a:prstGeom prst="rect">
            <a:avLst/>
          </a:prstGeom>
          <a:noFill/>
          <a:ln>
            <a:noFill/>
          </a:ln>
        </p:spPr>
      </p:pic>
      <p:sp>
        <p:nvSpPr>
          <p:cNvPr id="88" name="Google Shape;88;p18"/>
          <p:cNvSpPr txBox="1"/>
          <p:nvPr/>
        </p:nvSpPr>
        <p:spPr>
          <a:xfrm>
            <a:off x="1782400" y="3679375"/>
            <a:ext cx="5550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Arctic Expedition</a:t>
            </a:r>
            <a:endParaRPr/>
          </a:p>
        </p:txBody>
      </p:sp>
      <p:sp>
        <p:nvSpPr>
          <p:cNvPr id="89" name="Google Shape;89;p18"/>
          <p:cNvSpPr txBox="1"/>
          <p:nvPr/>
        </p:nvSpPr>
        <p:spPr>
          <a:xfrm>
            <a:off x="397500" y="3952275"/>
            <a:ext cx="8746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chemeClr val="dk1"/>
                </a:solidFill>
                <a:latin typeface="Calibri"/>
                <a:ea typeface="Calibri"/>
                <a:cs typeface="Calibri"/>
                <a:sym typeface="Calibri"/>
              </a:rPr>
              <a:t>I was captivated by the story of the disappearance of the Franklin ships in 1845, the mythical expedition of two Victorian-era vessels that vanished while searching for the Northwest Passage. I am retracing this territory by developing Unknown Landscapes, a series of oil paintings based on photographic plates from these expeditions. The cameras survived in the permafrost when the ships and crew disappeared into nothingness. The plates carry the melancholy and the magic of those frontier times.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0"/>
            <a:ext cx="8520600" cy="86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ontserrat"/>
                <a:ea typeface="Montserrat"/>
                <a:cs typeface="Montserrat"/>
                <a:sym typeface="Montserrat"/>
              </a:rPr>
              <a:t>Andrée's Arctic Balloon</a:t>
            </a:r>
            <a:endParaRPr>
              <a:latin typeface="Montserrat"/>
              <a:ea typeface="Montserrat"/>
              <a:cs typeface="Montserrat"/>
              <a:sym typeface="Montserrat"/>
            </a:endParaRPr>
          </a:p>
        </p:txBody>
      </p:sp>
      <p:pic>
        <p:nvPicPr>
          <p:cNvPr id="95" name="Google Shape;95;p19"/>
          <p:cNvPicPr preferRelativeResize="0"/>
          <p:nvPr/>
        </p:nvPicPr>
        <p:blipFill>
          <a:blip r:embed="rId3">
            <a:alphaModFix/>
          </a:blip>
          <a:stretch>
            <a:fillRect/>
          </a:stretch>
        </p:blipFill>
        <p:spPr>
          <a:xfrm>
            <a:off x="1264344" y="620600"/>
            <a:ext cx="6506080" cy="4281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2011500" cy="41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‘Between Worlds’</a:t>
            </a:r>
            <a:endParaRPr>
              <a:solidFill>
                <a:srgbClr val="CCCCCC"/>
              </a:solidFill>
            </a:endParaRPr>
          </a:p>
        </p:txBody>
      </p:sp>
      <p:pic>
        <p:nvPicPr>
          <p:cNvPr id="101" name="Google Shape;101;p20"/>
          <p:cNvPicPr preferRelativeResize="0"/>
          <p:nvPr/>
        </p:nvPicPr>
        <p:blipFill rotWithShape="1">
          <a:blip r:embed="rId3">
            <a:alphaModFix/>
          </a:blip>
          <a:srcRect b="15201" l="7415" r="8317" t="6722"/>
          <a:stretch/>
        </p:blipFill>
        <p:spPr>
          <a:xfrm>
            <a:off x="2641825" y="165500"/>
            <a:ext cx="3981400" cy="4916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idx="1" type="body"/>
          </p:nvPr>
        </p:nvSpPr>
        <p:spPr>
          <a:xfrm>
            <a:off x="311700" y="1152475"/>
            <a:ext cx="2073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‘Undiscovered </a:t>
            </a:r>
            <a:endParaRPr>
              <a:solidFill>
                <a:srgbClr val="CCCCCC"/>
              </a:solidFill>
            </a:endParaRPr>
          </a:p>
          <a:p>
            <a:pPr indent="0" lvl="0" marL="0" rtl="0" algn="l">
              <a:spcBef>
                <a:spcPts val="1600"/>
              </a:spcBef>
              <a:spcAft>
                <a:spcPts val="1600"/>
              </a:spcAft>
              <a:buNone/>
            </a:pPr>
            <a:r>
              <a:rPr lang="en">
                <a:solidFill>
                  <a:srgbClr val="CCCCCC"/>
                </a:solidFill>
              </a:rPr>
              <a:t>Landscape’</a:t>
            </a:r>
            <a:endParaRPr>
              <a:solidFill>
                <a:srgbClr val="CCCCCC"/>
              </a:solidFill>
            </a:endParaRPr>
          </a:p>
        </p:txBody>
      </p:sp>
      <p:pic>
        <p:nvPicPr>
          <p:cNvPr id="107" name="Google Shape;107;p21"/>
          <p:cNvPicPr preferRelativeResize="0"/>
          <p:nvPr/>
        </p:nvPicPr>
        <p:blipFill rotWithShape="1">
          <a:blip r:embed="rId3">
            <a:alphaModFix/>
          </a:blip>
          <a:srcRect b="12791" l="0" r="0" t="31469"/>
          <a:stretch/>
        </p:blipFill>
        <p:spPr>
          <a:xfrm>
            <a:off x="2162425" y="150850"/>
            <a:ext cx="6584175" cy="4890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